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8"/>
  </p:notesMasterIdLst>
  <p:sldIdLst>
    <p:sldId id="256" r:id="rId2"/>
    <p:sldId id="260" r:id="rId3"/>
    <p:sldId id="257" r:id="rId4"/>
    <p:sldId id="261" r:id="rId5"/>
    <p:sldId id="258"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95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4" autoAdjust="0"/>
    <p:restoredTop sz="94280" autoAdjust="0"/>
  </p:normalViewPr>
  <p:slideViewPr>
    <p:cSldViewPr>
      <p:cViewPr varScale="1">
        <p:scale>
          <a:sx n="72" d="100"/>
          <a:sy n="72" d="100"/>
        </p:scale>
        <p:origin x="132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106" d="100"/>
          <a:sy n="106" d="100"/>
        </p:scale>
        <p:origin x="-1662" y="29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8E0550-76B2-4604-9610-619C66827E69}" type="datetimeFigureOut">
              <a:rPr lang="en-US" smtClean="0"/>
              <a:pPr/>
              <a:t>1/29/2017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1D48A-42B5-4061-87EF-4CDBEFB1CEE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Many people have determined to do the right thing.  As a result we make have made New Years resolutions.  Some of our quest some are successful and other end total and  abject failure. </a:t>
            </a:r>
          </a:p>
          <a:p>
            <a:endParaRPr lang="en-US" dirty="0"/>
          </a:p>
          <a:p>
            <a:endParaRPr lang="en-US" dirty="0"/>
          </a:p>
          <a:p>
            <a:r>
              <a:rPr lang="en-US" dirty="0"/>
              <a:t>In either case the real question that must be asked is were all your efforts towards doing the right thing or were they in vain?</a:t>
            </a:r>
          </a:p>
          <a:p>
            <a:endParaRPr lang="en-US" dirty="0"/>
          </a:p>
          <a:p>
            <a:r>
              <a:rPr lang="en-US" dirty="0"/>
              <a:t>I don’t know about you but I do not want to spend my life working toward something that I’m not sure that I’m supposed to be doing it.  In other words I don’t want to go through the sometimes Hell down here and wind up going to hell. </a:t>
            </a:r>
          </a:p>
          <a:p>
            <a:r>
              <a:rPr lang="en-US" dirty="0"/>
              <a:t> </a:t>
            </a:r>
          </a:p>
        </p:txBody>
      </p:sp>
      <p:sp>
        <p:nvSpPr>
          <p:cNvPr id="4" name="Slide Number Placeholder 3"/>
          <p:cNvSpPr>
            <a:spLocks noGrp="1"/>
          </p:cNvSpPr>
          <p:nvPr>
            <p:ph type="sldNum" sz="quarter" idx="10"/>
          </p:nvPr>
        </p:nvSpPr>
        <p:spPr/>
        <p:txBody>
          <a:bodyPr/>
          <a:lstStyle/>
          <a:p>
            <a:fld id="{DDD1D48A-42B5-4061-87EF-4CDBEFB1CEE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33400" y="4343400"/>
            <a:ext cx="5486400" cy="4114800"/>
          </a:xfrm>
        </p:spPr>
        <p:txBody>
          <a:bodyPr>
            <a:normAutofit/>
          </a:bodyPr>
          <a:lstStyle/>
          <a:p>
            <a:pPr marL="228600" indent="-228600">
              <a:buAutoNum type="arabicPeriod"/>
            </a:pPr>
            <a:r>
              <a:rPr lang="en-US" dirty="0"/>
              <a:t>Why is the Principle so important ?</a:t>
            </a:r>
          </a:p>
          <a:p>
            <a:pPr marL="228600" indent="-228600">
              <a:buAutoNum type="arabicPeriod"/>
            </a:pPr>
            <a:r>
              <a:rPr lang="en-US" dirty="0"/>
              <a:t>God’s word instructs to : with all our getting to get understanding ( this is a principle) </a:t>
            </a:r>
          </a:p>
          <a:p>
            <a:pPr marL="228600" indent="-228600">
              <a:buAutoNum type="arabicPeriod"/>
            </a:pPr>
            <a:endParaRPr lang="en-US" dirty="0"/>
          </a:p>
          <a:p>
            <a:pPr marL="228600" indent="-228600">
              <a:buAutoNum type="arabicPeriod" startAt="2"/>
            </a:pPr>
            <a:r>
              <a:rPr lang="en-US" dirty="0"/>
              <a:t>How do we access this understanding ? </a:t>
            </a:r>
          </a:p>
          <a:p>
            <a:pPr marL="228600" indent="-228600">
              <a:buAutoNum type="arabicPeriod" startAt="2"/>
            </a:pPr>
            <a:r>
              <a:rPr lang="en-US" dirty="0"/>
              <a:t>As a gift from God   Eph 4:8</a:t>
            </a:r>
          </a:p>
          <a:p>
            <a:pPr marL="228600" indent="-228600">
              <a:buAutoNum type="arabicPeriod" startAt="2"/>
            </a:pPr>
            <a:r>
              <a:rPr lang="en-US" dirty="0"/>
              <a:t>by hearing and reading His word through the Spirit of God.  Rom 10:17</a:t>
            </a:r>
          </a:p>
          <a:p>
            <a:pPr marL="228600" indent="-228600">
              <a:buAutoNum type="arabicPeriod" startAt="2"/>
            </a:pPr>
            <a:r>
              <a:rPr lang="en-US" dirty="0"/>
              <a:t>by Studying His word  II Tim 2:15</a:t>
            </a:r>
          </a:p>
          <a:p>
            <a:pPr marL="228600" indent="-228600">
              <a:buAutoNum type="arabicPeriod" startAt="2"/>
            </a:pPr>
            <a:r>
              <a:rPr lang="en-US" dirty="0"/>
              <a:t>by His Spirit impartation  Eph 3:19, 1 </a:t>
            </a:r>
            <a:r>
              <a:rPr lang="en-US" dirty="0" err="1"/>
              <a:t>Cor</a:t>
            </a:r>
            <a:r>
              <a:rPr lang="en-US" dirty="0"/>
              <a:t> 12:8</a:t>
            </a:r>
          </a:p>
          <a:p>
            <a:pPr marL="228600" indent="-228600">
              <a:buAutoNum type="arabicPeriod" startAt="2"/>
            </a:pPr>
            <a:r>
              <a:rPr lang="en-US" dirty="0"/>
              <a:t>By Hi s mind  I </a:t>
            </a:r>
            <a:r>
              <a:rPr lang="en-US" dirty="0" err="1"/>
              <a:t>Cor</a:t>
            </a:r>
            <a:r>
              <a:rPr lang="en-US" dirty="0"/>
              <a:t> </a:t>
            </a:r>
            <a:r>
              <a:rPr lang="en-US" b="1" dirty="0"/>
              <a:t>2:16For who hath known the mind of the Lord, that he may instruct him? But we have the mind of Christ.</a:t>
            </a:r>
          </a:p>
          <a:p>
            <a:pPr marL="228600" indent="-228600">
              <a:buAutoNum type="arabicPeriod" startAt="2"/>
            </a:pPr>
            <a:r>
              <a:rPr lang="en-US" dirty="0"/>
              <a:t>That being said God wants us to understand that it is by his spirit that we come to him and through his spirit that we grow . So then we must acknowledge that we have the spirit of God and with his spirit come the mind of Christ. </a:t>
            </a:r>
          </a:p>
          <a:p>
            <a:pPr marL="228600" indent="-228600">
              <a:buAutoNum type="arabicPeriod" startAt="2"/>
            </a:pPr>
            <a:r>
              <a:rPr lang="en-US" dirty="0"/>
              <a:t>We are to seek to understand the mind of Christ, to operate in the mind of Christ daily.  This is the process by which we Grow up and mature in the Lord . </a:t>
            </a:r>
          </a:p>
          <a:p>
            <a:pPr marL="228600" indent="-228600">
              <a:buAutoNum type="arabicPeriod" startAt="2"/>
            </a:pPr>
            <a:r>
              <a:rPr lang="en-US" dirty="0"/>
              <a:t> </a:t>
            </a:r>
            <a:r>
              <a:rPr lang="en-US" b="1" dirty="0"/>
              <a:t>Hebrew 6:1 Therefore leaving the principles of the doctrine of Christ, let us go on unto perfection; not laying again the foundation of repentance from dead works, and of faith toward God,</a:t>
            </a:r>
          </a:p>
          <a:p>
            <a:pPr marL="228600" indent="-228600">
              <a:buAutoNum type="arabicPeriod" startAt="2"/>
            </a:pPr>
            <a:br>
              <a:rPr lang="en-US" dirty="0"/>
            </a:br>
            <a:endParaRPr lang="en-US" dirty="0"/>
          </a:p>
        </p:txBody>
      </p:sp>
      <p:sp>
        <p:nvSpPr>
          <p:cNvPr id="4" name="Slide Number Placeholder 3"/>
          <p:cNvSpPr>
            <a:spLocks noGrp="1"/>
          </p:cNvSpPr>
          <p:nvPr>
            <p:ph type="sldNum" sz="quarter" idx="10"/>
          </p:nvPr>
        </p:nvSpPr>
        <p:spPr/>
        <p:txBody>
          <a:bodyPr/>
          <a:lstStyle/>
          <a:p>
            <a:fld id="{DDD1D48A-42B5-4061-87EF-4CDBEFB1CEE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D1D48A-42B5-4061-87EF-4CDBEFB1CEE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D1D48A-42B5-4061-87EF-4CDBEFB1CEE7}"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a:t>The Holy Spirit is the Principle  Member of the God Head working on the Earth  </a:t>
            </a:r>
          </a:p>
          <a:p>
            <a:r>
              <a:rPr lang="en-US" dirty="0"/>
              <a:t>Zachariah 4:6 </a:t>
            </a:r>
          </a:p>
          <a:p>
            <a:r>
              <a:rPr lang="en-US" baseline="0" dirty="0"/>
              <a:t>The Promise </a:t>
            </a:r>
          </a:p>
          <a:p>
            <a:r>
              <a:rPr lang="en-US" dirty="0"/>
              <a:t>And it shall come to pass afterward, </a:t>
            </a:r>
            <a:r>
              <a:rPr lang="en-US" i="1" dirty="0"/>
              <a:t>that</a:t>
            </a:r>
            <a:r>
              <a:rPr lang="en-US" dirty="0"/>
              <a:t> I will pour out my spirit upon all flesh; and your sons and your daughters shall prophesy, your old men shall dream dreams, your young men shall see visions:</a:t>
            </a:r>
            <a:r>
              <a:rPr lang="en-US" baseline="0" dirty="0"/>
              <a:t>  Joel 2:28</a:t>
            </a:r>
            <a:endParaRPr lang="en-US" dirty="0"/>
          </a:p>
          <a:p>
            <a:r>
              <a:rPr lang="en-US" dirty="0"/>
              <a:t>I beseech you therefore, brethren, by the mercies of God, that ye present your bodies a living sacrifice, holy, acceptable unto God, </a:t>
            </a:r>
            <a:r>
              <a:rPr lang="en-US" i="1" dirty="0"/>
              <a:t>which is</a:t>
            </a:r>
            <a:r>
              <a:rPr lang="en-US" dirty="0"/>
              <a:t> your reasonable service.</a:t>
            </a:r>
          </a:p>
          <a:p>
            <a:r>
              <a:rPr lang="en-US" dirty="0"/>
              <a:t>And be not conformed to this world: but be ye transformed by the renewing of your mind, that ye may prove what </a:t>
            </a:r>
            <a:r>
              <a:rPr lang="en-US" i="1" dirty="0"/>
              <a:t>is</a:t>
            </a:r>
            <a:r>
              <a:rPr lang="en-US" dirty="0"/>
              <a:t> that good, and acceptable, and perfect, will of God.</a:t>
            </a:r>
          </a:p>
          <a:p>
            <a:r>
              <a:rPr lang="en-US" dirty="0"/>
              <a:t>For I say, through the grace given unto me, to every man that is among you, not to think </a:t>
            </a:r>
            <a:r>
              <a:rPr lang="en-US" i="1" dirty="0"/>
              <a:t>of himself</a:t>
            </a:r>
            <a:r>
              <a:rPr lang="en-US" dirty="0"/>
              <a:t> more highly than he ought to think; but to think soberly, according as God hath dealt to every man the measure of faith.  Rom12: 1-3</a:t>
            </a:r>
          </a:p>
          <a:p>
            <a:endParaRPr lang="en-US" dirty="0"/>
          </a:p>
          <a:p>
            <a:r>
              <a:rPr lang="en-US" dirty="0"/>
              <a:t>Knowing that a man is not justified by the works of the law, but by the faith of Jesus Christ, even we have believed in Jesus Christ, that we might be justified by the faith of Christ, and not by the works of the law: for by the works of the law shall no flesh be justified. Gal 2:16</a:t>
            </a:r>
          </a:p>
          <a:p>
            <a:endParaRPr lang="en-US" dirty="0"/>
          </a:p>
          <a:p>
            <a:r>
              <a:rPr lang="en-US" dirty="0"/>
              <a:t>The REST OF THE LORD </a:t>
            </a:r>
          </a:p>
          <a:p>
            <a:r>
              <a:rPr lang="en-US" dirty="0"/>
              <a:t>9 There </a:t>
            </a:r>
            <a:r>
              <a:rPr lang="en-US" dirty="0" err="1"/>
              <a:t>remaineth</a:t>
            </a:r>
            <a:r>
              <a:rPr lang="en-US" dirty="0"/>
              <a:t> therefore a rest to the people of God. 10  For he that is entered into his rest, he also hath ceased from his own works, as God </a:t>
            </a:r>
            <a:r>
              <a:rPr lang="en-US" i="1" dirty="0"/>
              <a:t>did</a:t>
            </a:r>
            <a:r>
              <a:rPr lang="en-US" dirty="0"/>
              <a:t> from his. 11 Let us </a:t>
            </a:r>
            <a:r>
              <a:rPr lang="en-US" dirty="0" err="1"/>
              <a:t>labour</a:t>
            </a:r>
            <a:r>
              <a:rPr lang="en-US" dirty="0"/>
              <a:t> therefore to enter into that rest, lest any man fall after the same example of unbelief. 12For the word of God </a:t>
            </a:r>
            <a:r>
              <a:rPr lang="en-US" i="1" dirty="0"/>
              <a:t>is</a:t>
            </a:r>
            <a:r>
              <a:rPr lang="en-US" dirty="0"/>
              <a:t> quick, and powerful, and sharper than any two-edged sword, piercing even to the dividing asunder of soul and spirit, and of the joints and marrow, and </a:t>
            </a:r>
            <a:r>
              <a:rPr lang="en-US" i="1" dirty="0"/>
              <a:t>is</a:t>
            </a:r>
            <a:r>
              <a:rPr lang="en-US" dirty="0"/>
              <a:t> a discerner of the thoughts and intents of the heart.</a:t>
            </a:r>
          </a:p>
          <a:p>
            <a:endParaRPr lang="en-US" dirty="0"/>
          </a:p>
          <a:p>
            <a:r>
              <a:rPr lang="en-US" dirty="0"/>
              <a:t>We</a:t>
            </a:r>
            <a:r>
              <a:rPr lang="en-US" baseline="0" dirty="0"/>
              <a:t> can’t do this ourselves!  We need help  to know how not to operate in the flesh, that is to think that we do the work rather than God in us doing the works.  </a:t>
            </a:r>
          </a:p>
          <a:p>
            <a:endParaRPr lang="en-US" dirty="0"/>
          </a:p>
          <a:p>
            <a:endParaRPr lang="en-US" dirty="0"/>
          </a:p>
        </p:txBody>
      </p:sp>
      <p:sp>
        <p:nvSpPr>
          <p:cNvPr id="4" name="Slide Number Placeholder 3"/>
          <p:cNvSpPr>
            <a:spLocks noGrp="1"/>
          </p:cNvSpPr>
          <p:nvPr>
            <p:ph type="sldNum" sz="quarter" idx="10"/>
          </p:nvPr>
        </p:nvSpPr>
        <p:spPr/>
        <p:txBody>
          <a:bodyPr/>
          <a:lstStyle/>
          <a:p>
            <a:fld id="{DDD1D48A-42B5-4061-87EF-4CDBEFB1CEE7}"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DDF7D2C-776C-44F7-A67C-10FF0F0CC3F0}" type="datetimeFigureOut">
              <a:rPr lang="en-US" smtClean="0"/>
              <a:pPr/>
              <a:t>1/29/2017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2C41E6C-5BD1-479C-AF9C-1B21493F43E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DDF7D2C-776C-44F7-A67C-10FF0F0CC3F0}" type="datetimeFigureOut">
              <a:rPr lang="en-US" smtClean="0"/>
              <a:pPr/>
              <a:t>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C41E6C-5BD1-479C-AF9C-1B21493F43E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DDF7D2C-776C-44F7-A67C-10FF0F0CC3F0}" type="datetimeFigureOut">
              <a:rPr lang="en-US" smtClean="0"/>
              <a:pPr/>
              <a:t>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C41E6C-5BD1-479C-AF9C-1B21493F43E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DDF7D2C-776C-44F7-A67C-10FF0F0CC3F0}" type="datetimeFigureOut">
              <a:rPr lang="en-US" smtClean="0"/>
              <a:pPr/>
              <a:t>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C41E6C-5BD1-479C-AF9C-1B21493F43E9}"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DDF7D2C-776C-44F7-A67C-10FF0F0CC3F0}" type="datetimeFigureOut">
              <a:rPr lang="en-US" smtClean="0"/>
              <a:pPr/>
              <a:t>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C41E6C-5BD1-479C-AF9C-1B21493F43E9}"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DDF7D2C-776C-44F7-A67C-10FF0F0CC3F0}" type="datetimeFigureOut">
              <a:rPr lang="en-US" smtClean="0"/>
              <a:pPr/>
              <a:t>1/29/2017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C41E6C-5BD1-479C-AF9C-1B21493F43E9}"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DDF7D2C-776C-44F7-A67C-10FF0F0CC3F0}" type="datetimeFigureOut">
              <a:rPr lang="en-US" smtClean="0"/>
              <a:pPr/>
              <a:t>1/29/2017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C41E6C-5BD1-479C-AF9C-1B21493F43E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DDF7D2C-776C-44F7-A67C-10FF0F0CC3F0}" type="datetimeFigureOut">
              <a:rPr lang="en-US" smtClean="0"/>
              <a:pPr/>
              <a:t>1/29/2017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C41E6C-5BD1-479C-AF9C-1B21493F43E9}"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F7D2C-776C-44F7-A67C-10FF0F0CC3F0}" type="datetimeFigureOut">
              <a:rPr lang="en-US" smtClean="0"/>
              <a:pPr/>
              <a:t>1/29/2017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C41E6C-5BD1-479C-AF9C-1B21493F43E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7DDF7D2C-776C-44F7-A67C-10FF0F0CC3F0}" type="datetimeFigureOut">
              <a:rPr lang="en-US" smtClean="0"/>
              <a:pPr/>
              <a:t>1/29/2017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C41E6C-5BD1-479C-AF9C-1B21493F43E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DDF7D2C-776C-44F7-A67C-10FF0F0CC3F0}" type="datetimeFigureOut">
              <a:rPr lang="en-US" smtClean="0"/>
              <a:pPr/>
              <a:t>1/29/2017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2C41E6C-5BD1-479C-AF9C-1B21493F43E9}"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DDF7D2C-776C-44F7-A67C-10FF0F0CC3F0}" type="datetimeFigureOut">
              <a:rPr lang="en-US" smtClean="0"/>
              <a:pPr/>
              <a:t>1/29/2017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2C41E6C-5BD1-479C-AF9C-1B21493F43E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Do The Right Thing In 2017 </a:t>
            </a:r>
          </a:p>
        </p:txBody>
      </p:sp>
      <p:sp>
        <p:nvSpPr>
          <p:cNvPr id="3" name="Subtitle 2"/>
          <p:cNvSpPr>
            <a:spLocks noGrp="1"/>
          </p:cNvSpPr>
          <p:nvPr>
            <p:ph type="subTitle" idx="1"/>
          </p:nvPr>
        </p:nvSpPr>
        <p:spPr/>
        <p:txBody>
          <a:bodyPr>
            <a:normAutofit fontScale="25000" lnSpcReduction="20000"/>
          </a:bodyPr>
          <a:lstStyle/>
          <a:p>
            <a:r>
              <a:rPr lang="en-US" sz="8000" dirty="0"/>
              <a:t>To Know God Intimately  </a:t>
            </a:r>
          </a:p>
          <a:p>
            <a:r>
              <a:rPr lang="en-US" sz="8000" dirty="0"/>
              <a:t>To Walk Closer with God</a:t>
            </a:r>
          </a:p>
          <a:p>
            <a:r>
              <a:rPr lang="en-US" sz="8000" dirty="0"/>
              <a:t>To Serve God Intentionally </a:t>
            </a:r>
          </a:p>
          <a:p>
            <a:endParaRPr lang="en-US" sz="8000" dirty="0"/>
          </a:p>
          <a:p>
            <a:r>
              <a:rPr lang="en-US"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6" name="Text Placeholder 5"/>
          <p:cNvSpPr>
            <a:spLocks noGrp="1"/>
          </p:cNvSpPr>
          <p:nvPr>
            <p:ph type="body" idx="2"/>
          </p:nvPr>
        </p:nvSpPr>
        <p:spPr>
          <a:xfrm>
            <a:off x="3962400" y="5355102"/>
            <a:ext cx="4431792" cy="914400"/>
          </a:xfrm>
        </p:spPr>
        <p:txBody>
          <a:bodyPr/>
          <a:lstStyle/>
          <a:p>
            <a:r>
              <a:rPr lang="en-US" dirty="0"/>
              <a:t>Everything thing that pertains to life and godliness has been given unto us ..</a:t>
            </a:r>
          </a:p>
          <a:p>
            <a:r>
              <a:rPr lang="en-US" dirty="0"/>
              <a:t>II Peter 1:3</a:t>
            </a:r>
          </a:p>
        </p:txBody>
      </p:sp>
      <p:sp>
        <p:nvSpPr>
          <p:cNvPr id="5" name="Content Placeholder 4"/>
          <p:cNvSpPr>
            <a:spLocks noGrp="1"/>
          </p:cNvSpPr>
          <p:nvPr>
            <p:ph sz="half" idx="1"/>
          </p:nvPr>
        </p:nvSpPr>
        <p:spPr/>
        <p:txBody>
          <a:bodyPr>
            <a:normAutofit fontScale="92500" lnSpcReduction="10000"/>
          </a:bodyPr>
          <a:lstStyle/>
          <a:p>
            <a:r>
              <a:rPr lang="en-US" dirty="0"/>
              <a:t>Do you have to know you are doing the right thing ? The answer is no.  The 4 Lepers at the gate  </a:t>
            </a:r>
          </a:p>
          <a:p>
            <a:pPr lvl="2"/>
            <a:r>
              <a:rPr lang="en-US" dirty="0"/>
              <a:t>It was good for them to do   </a:t>
            </a:r>
          </a:p>
          <a:p>
            <a:pPr lvl="2"/>
            <a:endParaRPr lang="en-US" dirty="0"/>
          </a:p>
          <a:p>
            <a:r>
              <a:rPr lang="en-US" dirty="0"/>
              <a:t>Without purpose our vision:</a:t>
            </a:r>
          </a:p>
          <a:p>
            <a:pPr lvl="2"/>
            <a:r>
              <a:rPr lang="en-US" dirty="0"/>
              <a:t>Distractions ,Deception, Disappointment </a:t>
            </a:r>
          </a:p>
          <a:p>
            <a:pPr lvl="2">
              <a:buNone/>
            </a:pPr>
            <a:r>
              <a:rPr lang="en-US" dirty="0"/>
              <a:t> </a:t>
            </a:r>
          </a:p>
          <a:p>
            <a:r>
              <a:rPr lang="en-US" dirty="0"/>
              <a:t> To do the right thing with purpose  you must know what the right thing is.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dirty="0"/>
              <a:t>	It requires  us to spend more time with Him </a:t>
            </a:r>
          </a:p>
          <a:p>
            <a:r>
              <a:rPr lang="en-US" dirty="0"/>
              <a:t> Hearken unto me now therefore, O ye children, and attend to the words of my mouth. Proverbs 7:24</a:t>
            </a:r>
          </a:p>
          <a:p>
            <a:r>
              <a:rPr lang="en-US" dirty="0"/>
              <a:t>The word Hearken is another word for attend or to give one’s attention to someone or something. </a:t>
            </a:r>
          </a:p>
          <a:p>
            <a:r>
              <a:rPr lang="en-US" dirty="0"/>
              <a:t>Our attention is a limited resource and what do with it must be prioritized!</a:t>
            </a:r>
          </a:p>
          <a:p>
            <a:r>
              <a:rPr lang="en-US" dirty="0"/>
              <a:t>God prefers that you give Him your attention rather than Him getting your attention!</a:t>
            </a:r>
          </a:p>
          <a:p>
            <a:pPr>
              <a:buNone/>
            </a:pPr>
            <a:endParaRPr lang="en-US" dirty="0"/>
          </a:p>
        </p:txBody>
      </p:sp>
      <p:sp>
        <p:nvSpPr>
          <p:cNvPr id="2" name="Title 1"/>
          <p:cNvSpPr>
            <a:spLocks noGrp="1"/>
          </p:cNvSpPr>
          <p:nvPr>
            <p:ph type="title"/>
          </p:nvPr>
        </p:nvSpPr>
        <p:spPr/>
        <p:txBody>
          <a:bodyPr/>
          <a:lstStyle/>
          <a:p>
            <a:r>
              <a:rPr lang="en-US" dirty="0"/>
              <a:t>Knowing God Intimately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a:t>The Work of Salvation</a:t>
            </a:r>
          </a:p>
        </p:txBody>
      </p:sp>
      <p:sp>
        <p:nvSpPr>
          <p:cNvPr id="4" name="Rectangle 3"/>
          <p:cNvSpPr/>
          <p:nvPr/>
        </p:nvSpPr>
        <p:spPr>
          <a:xfrm>
            <a:off x="381000" y="1524000"/>
            <a:ext cx="8229600" cy="45720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nvSpPr>
        <p:spPr>
          <a:xfrm rot="5400000">
            <a:off x="266700" y="1485900"/>
            <a:ext cx="4343400" cy="4267200"/>
          </a:xfrm>
          <a:prstGeom prst="triangl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US"/>
          </a:p>
        </p:txBody>
      </p:sp>
      <p:sp>
        <p:nvSpPr>
          <p:cNvPr id="6" name="Isosceles Triangle 5"/>
          <p:cNvSpPr/>
          <p:nvPr/>
        </p:nvSpPr>
        <p:spPr>
          <a:xfrm rot="16200000">
            <a:off x="4547911" y="1548089"/>
            <a:ext cx="4343401" cy="4142818"/>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rot="5400000">
            <a:off x="-1388908" y="3446308"/>
            <a:ext cx="3909147" cy="369332"/>
          </a:xfrm>
          <a:prstGeom prst="rect">
            <a:avLst/>
          </a:prstGeom>
          <a:noFill/>
        </p:spPr>
        <p:txBody>
          <a:bodyPr vert="wordArtVert" wrap="square" rtlCol="0">
            <a:spAutoFit/>
          </a:bodyPr>
          <a:lstStyle/>
          <a:p>
            <a:r>
              <a:rPr lang="en-US" dirty="0"/>
              <a:t>salvation</a:t>
            </a:r>
          </a:p>
        </p:txBody>
      </p:sp>
      <p:sp>
        <p:nvSpPr>
          <p:cNvPr id="9" name="Rectangle 8"/>
          <p:cNvSpPr/>
          <p:nvPr/>
        </p:nvSpPr>
        <p:spPr>
          <a:xfrm>
            <a:off x="685800" y="2057400"/>
            <a:ext cx="506549" cy="3118803"/>
          </a:xfrm>
          <a:prstGeom prst="rect">
            <a:avLst/>
          </a:prstGeom>
        </p:spPr>
        <p:txBody>
          <a:bodyPr vert="wordArtVert" wrap="none">
            <a:spAutoFit/>
          </a:bodyPr>
          <a:lstStyle/>
          <a:p>
            <a:r>
              <a:rPr lang="en-US" sz="1400" b="1" spc="-150" dirty="0">
                <a:solidFill>
                  <a:prstClr val="black"/>
                </a:solidFill>
              </a:rPr>
              <a:t>Sanctified</a:t>
            </a:r>
            <a:endParaRPr lang="en-US" sz="1400" b="1" spc="-150" dirty="0"/>
          </a:p>
        </p:txBody>
      </p:sp>
      <p:sp>
        <p:nvSpPr>
          <p:cNvPr id="10" name="Rectangle 9"/>
          <p:cNvSpPr/>
          <p:nvPr/>
        </p:nvSpPr>
        <p:spPr>
          <a:xfrm>
            <a:off x="1219200" y="2286000"/>
            <a:ext cx="506549" cy="2913080"/>
          </a:xfrm>
          <a:prstGeom prst="rect">
            <a:avLst/>
          </a:prstGeom>
        </p:spPr>
        <p:txBody>
          <a:bodyPr vert="wordArtVert" wrap="square">
            <a:spAutoFit/>
          </a:bodyPr>
          <a:lstStyle/>
          <a:p>
            <a:r>
              <a:rPr lang="en-US" sz="1400" b="1" spc="-300" dirty="0">
                <a:solidFill>
                  <a:prstClr val="black"/>
                </a:solidFill>
              </a:rPr>
              <a:t>Sacrifice</a:t>
            </a:r>
            <a:endParaRPr lang="en-US" sz="1400" b="1" spc="-300" dirty="0"/>
          </a:p>
        </p:txBody>
      </p:sp>
      <p:sp>
        <p:nvSpPr>
          <p:cNvPr id="11" name="Rectangle 10"/>
          <p:cNvSpPr/>
          <p:nvPr/>
        </p:nvSpPr>
        <p:spPr>
          <a:xfrm>
            <a:off x="2133600" y="2667000"/>
            <a:ext cx="828432" cy="2133599"/>
          </a:xfrm>
          <a:prstGeom prst="rect">
            <a:avLst/>
          </a:prstGeom>
        </p:spPr>
        <p:txBody>
          <a:bodyPr vert="wordArtVert" wrap="square">
            <a:spAutoFit/>
          </a:bodyPr>
          <a:lstStyle/>
          <a:p>
            <a:r>
              <a:rPr lang="en-US" sz="1400" b="1" spc="-300" dirty="0" err="1">
                <a:solidFill>
                  <a:prstClr val="black"/>
                </a:solidFill>
              </a:rPr>
              <a:t>Dieing</a:t>
            </a:r>
            <a:r>
              <a:rPr lang="en-US" sz="1400" b="1" spc="-300" dirty="0">
                <a:solidFill>
                  <a:prstClr val="black"/>
                </a:solidFill>
              </a:rPr>
              <a:t> to self </a:t>
            </a:r>
            <a:endParaRPr lang="en-US" sz="1400" b="1" spc="-300" dirty="0"/>
          </a:p>
        </p:txBody>
      </p:sp>
      <p:sp>
        <p:nvSpPr>
          <p:cNvPr id="12" name="Rectangle 11"/>
          <p:cNvSpPr/>
          <p:nvPr/>
        </p:nvSpPr>
        <p:spPr>
          <a:xfrm>
            <a:off x="8305800" y="1524000"/>
            <a:ext cx="261610" cy="4685513"/>
          </a:xfrm>
          <a:prstGeom prst="rect">
            <a:avLst/>
          </a:prstGeom>
        </p:spPr>
        <p:txBody>
          <a:bodyPr vert="wordArtVert" wrap="none">
            <a:spAutoFit/>
          </a:bodyPr>
          <a:lstStyle/>
          <a:p>
            <a:pPr>
              <a:lnSpc>
                <a:spcPts val="600"/>
              </a:lnSpc>
            </a:pPr>
            <a:r>
              <a:rPr lang="en-US" sz="1200" b="1" spc="-150" dirty="0">
                <a:solidFill>
                  <a:prstClr val="black"/>
                </a:solidFill>
              </a:rPr>
              <a:t>Works</a:t>
            </a:r>
            <a:r>
              <a:rPr lang="en-US" sz="1200" b="1" dirty="0">
                <a:solidFill>
                  <a:prstClr val="black"/>
                </a:solidFill>
              </a:rPr>
              <a:t> of the Lord</a:t>
            </a:r>
            <a:endParaRPr lang="en-US" sz="1200" b="1" dirty="0"/>
          </a:p>
        </p:txBody>
      </p:sp>
      <p:sp>
        <p:nvSpPr>
          <p:cNvPr id="15" name="Rectangle 14"/>
          <p:cNvSpPr/>
          <p:nvPr/>
        </p:nvSpPr>
        <p:spPr>
          <a:xfrm>
            <a:off x="7315200" y="2438400"/>
            <a:ext cx="828432" cy="2438400"/>
          </a:xfrm>
          <a:prstGeom prst="rect">
            <a:avLst/>
          </a:prstGeom>
        </p:spPr>
        <p:txBody>
          <a:bodyPr vert="wordArtVert" wrap="square">
            <a:spAutoFit/>
          </a:bodyPr>
          <a:lstStyle/>
          <a:p>
            <a:r>
              <a:rPr lang="en-US" sz="1400" b="1" spc="-150" dirty="0">
                <a:solidFill>
                  <a:prstClr val="black"/>
                </a:solidFill>
              </a:rPr>
              <a:t>Spirit</a:t>
            </a:r>
          </a:p>
          <a:p>
            <a:r>
              <a:rPr lang="en-US" sz="1400" b="1" spc="-150" dirty="0" err="1">
                <a:solidFill>
                  <a:prstClr val="black"/>
                </a:solidFill>
              </a:rPr>
              <a:t>OPerate</a:t>
            </a:r>
            <a:endParaRPr lang="en-US" sz="1400" b="1" spc="-150" dirty="0"/>
          </a:p>
        </p:txBody>
      </p:sp>
      <p:sp>
        <p:nvSpPr>
          <p:cNvPr id="16" name="Rectangle 15"/>
          <p:cNvSpPr/>
          <p:nvPr/>
        </p:nvSpPr>
        <p:spPr>
          <a:xfrm>
            <a:off x="5867400" y="2438400"/>
            <a:ext cx="828432" cy="2819400"/>
          </a:xfrm>
          <a:prstGeom prst="rect">
            <a:avLst/>
          </a:prstGeom>
        </p:spPr>
        <p:txBody>
          <a:bodyPr vert="wordArtVert" wrap="square">
            <a:spAutoFit/>
          </a:bodyPr>
          <a:lstStyle/>
          <a:p>
            <a:r>
              <a:rPr lang="en-US" sz="1400" b="1" spc="-300" dirty="0">
                <a:solidFill>
                  <a:prstClr val="black"/>
                </a:solidFill>
              </a:rPr>
              <a:t>Gifting</a:t>
            </a:r>
            <a:r>
              <a:rPr lang="en-US" sz="1400" b="1" spc="-150" dirty="0">
                <a:solidFill>
                  <a:prstClr val="black"/>
                </a:solidFill>
              </a:rPr>
              <a:t> </a:t>
            </a:r>
            <a:r>
              <a:rPr lang="en-US" sz="1400" b="1" spc="-300" dirty="0">
                <a:solidFill>
                  <a:prstClr val="black"/>
                </a:solidFill>
              </a:rPr>
              <a:t>Revealed</a:t>
            </a:r>
            <a:endParaRPr lang="en-US" sz="1400" b="1" spc="-300" dirty="0"/>
          </a:p>
        </p:txBody>
      </p:sp>
      <p:sp>
        <p:nvSpPr>
          <p:cNvPr id="19" name="TextBox 18"/>
          <p:cNvSpPr txBox="1"/>
          <p:nvPr/>
        </p:nvSpPr>
        <p:spPr>
          <a:xfrm rot="1530861">
            <a:off x="1545979" y="2249190"/>
            <a:ext cx="2743200" cy="369332"/>
          </a:xfrm>
          <a:prstGeom prst="rect">
            <a:avLst/>
          </a:prstGeom>
          <a:noFill/>
        </p:spPr>
        <p:txBody>
          <a:bodyPr wrap="square" rtlCol="0">
            <a:spAutoFit/>
          </a:bodyPr>
          <a:lstStyle/>
          <a:p>
            <a:r>
              <a:rPr lang="en-US" dirty="0"/>
              <a:t>Decrease in Self</a:t>
            </a:r>
          </a:p>
        </p:txBody>
      </p:sp>
      <p:sp>
        <p:nvSpPr>
          <p:cNvPr id="20" name="TextBox 19"/>
          <p:cNvSpPr txBox="1"/>
          <p:nvPr/>
        </p:nvSpPr>
        <p:spPr>
          <a:xfrm rot="19813200">
            <a:off x="4558784" y="2104647"/>
            <a:ext cx="2743200" cy="369332"/>
          </a:xfrm>
          <a:prstGeom prst="rect">
            <a:avLst/>
          </a:prstGeom>
          <a:noFill/>
        </p:spPr>
        <p:txBody>
          <a:bodyPr wrap="square" rtlCol="0">
            <a:spAutoFit/>
          </a:bodyPr>
          <a:lstStyle/>
          <a:p>
            <a:r>
              <a:rPr lang="en-US" dirty="0"/>
              <a:t>Increase in the Spirit</a:t>
            </a:r>
          </a:p>
        </p:txBody>
      </p:sp>
      <p:cxnSp>
        <p:nvCxnSpPr>
          <p:cNvPr id="22" name="Straight Connector 21"/>
          <p:cNvCxnSpPr/>
          <p:nvPr/>
        </p:nvCxnSpPr>
        <p:spPr>
          <a:xfrm>
            <a:off x="4648200" y="1524000"/>
            <a:ext cx="0" cy="4572000"/>
          </a:xfrm>
          <a:prstGeom prst="line">
            <a:avLst/>
          </a:prstGeom>
        </p:spPr>
        <p:style>
          <a:lnRef idx="3">
            <a:schemeClr val="dk1"/>
          </a:lnRef>
          <a:fillRef idx="0">
            <a:schemeClr val="dk1"/>
          </a:fillRef>
          <a:effectRef idx="2">
            <a:schemeClr val="dk1"/>
          </a:effectRef>
          <a:fontRef idx="minor">
            <a:schemeClr val="tx1"/>
          </a:fontRef>
        </p:style>
      </p:cxnSp>
      <p:cxnSp>
        <p:nvCxnSpPr>
          <p:cNvPr id="24" name="Straight Connector 23"/>
          <p:cNvCxnSpPr/>
          <p:nvPr/>
        </p:nvCxnSpPr>
        <p:spPr>
          <a:xfrm>
            <a:off x="4572000" y="1524000"/>
            <a:ext cx="0" cy="4572000"/>
          </a:xfrm>
          <a:prstGeom prst="line">
            <a:avLst/>
          </a:prstGeom>
        </p:spPr>
        <p:style>
          <a:lnRef idx="3">
            <a:schemeClr val="dk1"/>
          </a:lnRef>
          <a:fillRef idx="0">
            <a:schemeClr val="dk1"/>
          </a:fillRef>
          <a:effectRef idx="2">
            <a:schemeClr val="dk1"/>
          </a:effectRef>
          <a:fontRef idx="minor">
            <a:schemeClr val="tx1"/>
          </a:fontRef>
        </p:style>
      </p:cxnSp>
      <p:sp>
        <p:nvSpPr>
          <p:cNvPr id="25" name="TextBox 24"/>
          <p:cNvSpPr txBox="1"/>
          <p:nvPr/>
        </p:nvSpPr>
        <p:spPr>
          <a:xfrm>
            <a:off x="685800" y="5715000"/>
            <a:ext cx="3505200" cy="923330"/>
          </a:xfrm>
          <a:prstGeom prst="rect">
            <a:avLst/>
          </a:prstGeom>
          <a:solidFill>
            <a:schemeClr val="accent2">
              <a:lumMod val="40000"/>
              <a:lumOff val="60000"/>
            </a:schemeClr>
          </a:solidFill>
        </p:spPr>
        <p:txBody>
          <a:bodyPr wrap="square" rtlCol="0">
            <a:spAutoFit/>
          </a:bodyPr>
          <a:lstStyle/>
          <a:p>
            <a:r>
              <a:rPr lang="en-US" dirty="0"/>
              <a:t>START</a:t>
            </a:r>
          </a:p>
          <a:p>
            <a:endParaRPr lang="en-US" dirty="0"/>
          </a:p>
          <a:p>
            <a:r>
              <a:rPr lang="en-US" b="1" dirty="0">
                <a:solidFill>
                  <a:srgbClr val="C00000"/>
                </a:solidFill>
              </a:rPr>
              <a:t>Cease from your Own Work</a:t>
            </a:r>
          </a:p>
        </p:txBody>
      </p:sp>
      <p:sp>
        <p:nvSpPr>
          <p:cNvPr id="26" name="TextBox 25"/>
          <p:cNvSpPr txBox="1"/>
          <p:nvPr/>
        </p:nvSpPr>
        <p:spPr>
          <a:xfrm>
            <a:off x="4724400" y="5715000"/>
            <a:ext cx="3505200" cy="923330"/>
          </a:xfrm>
          <a:prstGeom prst="rect">
            <a:avLst/>
          </a:prstGeom>
          <a:solidFill>
            <a:srgbClr val="FFFF00"/>
          </a:solidFill>
        </p:spPr>
        <p:txBody>
          <a:bodyPr wrap="square" rtlCol="0">
            <a:spAutoFit/>
          </a:bodyPr>
          <a:lstStyle/>
          <a:p>
            <a:pPr algn="r"/>
            <a:r>
              <a:rPr lang="en-US" dirty="0"/>
              <a:t>FINISH</a:t>
            </a:r>
          </a:p>
          <a:p>
            <a:endParaRPr lang="en-US" dirty="0"/>
          </a:p>
          <a:p>
            <a:pPr algn="r"/>
            <a:r>
              <a:rPr lang="en-US" b="1" dirty="0">
                <a:solidFill>
                  <a:schemeClr val="accent1">
                    <a:lumMod val="50000"/>
                  </a:schemeClr>
                </a:solidFill>
              </a:rPr>
              <a:t>Now It is the Father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The steps of a </a:t>
            </a:r>
            <a:r>
              <a:rPr lang="en-US" i="1" dirty="0"/>
              <a:t>good</a:t>
            </a:r>
            <a:r>
              <a:rPr lang="en-US" dirty="0"/>
              <a:t> man are ordered by the LORD: and he </a:t>
            </a:r>
            <a:r>
              <a:rPr lang="en-US" dirty="0" err="1"/>
              <a:t>delighteth</a:t>
            </a:r>
            <a:r>
              <a:rPr lang="en-US" dirty="0"/>
              <a:t> in his way. Psalm 37:23</a:t>
            </a:r>
          </a:p>
          <a:p>
            <a:r>
              <a:rPr lang="en-US" dirty="0"/>
              <a:t>1. Blessed </a:t>
            </a:r>
            <a:r>
              <a:rPr lang="en-US" i="1" dirty="0"/>
              <a:t>is</a:t>
            </a:r>
            <a:r>
              <a:rPr lang="en-US" dirty="0"/>
              <a:t> the man that </a:t>
            </a:r>
            <a:r>
              <a:rPr lang="en-US" dirty="0" err="1"/>
              <a:t>walketh</a:t>
            </a:r>
            <a:r>
              <a:rPr lang="en-US" dirty="0"/>
              <a:t> not in the counsel of the ungodly, nor </a:t>
            </a:r>
            <a:r>
              <a:rPr lang="en-US" dirty="0" err="1"/>
              <a:t>standeth</a:t>
            </a:r>
            <a:r>
              <a:rPr lang="en-US" dirty="0"/>
              <a:t> in the way of sinners, nor </a:t>
            </a:r>
            <a:r>
              <a:rPr lang="en-US" dirty="0" err="1"/>
              <a:t>sitteth</a:t>
            </a:r>
            <a:r>
              <a:rPr lang="en-US" dirty="0"/>
              <a:t> in the seat of the scornful. 2. But his delight </a:t>
            </a:r>
            <a:r>
              <a:rPr lang="en-US" i="1" dirty="0"/>
              <a:t>is</a:t>
            </a:r>
            <a:r>
              <a:rPr lang="en-US" dirty="0"/>
              <a:t> in the law of the LORD; and in his law doth he meditate day and night. Psalms 1:1-2</a:t>
            </a:r>
          </a:p>
          <a:p>
            <a:pPr>
              <a:buNone/>
            </a:pPr>
            <a:endParaRPr lang="en-US" dirty="0"/>
          </a:p>
          <a:p>
            <a:pPr>
              <a:buNone/>
            </a:pPr>
            <a:endParaRPr lang="en-US" dirty="0"/>
          </a:p>
        </p:txBody>
      </p:sp>
      <p:sp>
        <p:nvSpPr>
          <p:cNvPr id="2" name="Title 1"/>
          <p:cNvSpPr>
            <a:spLocks noGrp="1"/>
          </p:cNvSpPr>
          <p:nvPr>
            <p:ph type="title"/>
          </p:nvPr>
        </p:nvSpPr>
        <p:spPr/>
        <p:txBody>
          <a:bodyPr/>
          <a:lstStyle/>
          <a:p>
            <a:r>
              <a:rPr lang="en-US" dirty="0"/>
              <a:t>Walk Closer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And whatsoever ye do, do </a:t>
            </a:r>
            <a:r>
              <a:rPr lang="en-US" i="1" dirty="0"/>
              <a:t>it</a:t>
            </a:r>
            <a:r>
              <a:rPr lang="en-US" dirty="0"/>
              <a:t> heartily, as to the Lord, and not unto men; Colossian 3:23</a:t>
            </a:r>
          </a:p>
          <a:p>
            <a:r>
              <a:rPr lang="en-US" dirty="0"/>
              <a:t>We serve to Lord because of our salvation, not to receive salvation. </a:t>
            </a:r>
          </a:p>
          <a:p>
            <a:r>
              <a:rPr lang="en-US" dirty="0"/>
              <a:t>James expresses this truth like this : But wilt thou know, O vain man, that faith without works is dead? </a:t>
            </a:r>
            <a:r>
              <a:rPr lang="en-US"/>
              <a:t>James 2:20</a:t>
            </a:r>
            <a:endParaRPr lang="en-US" dirty="0"/>
          </a:p>
          <a:p>
            <a:r>
              <a:rPr lang="en-US" dirty="0"/>
              <a:t>For as the body without the spirit is dead, so faith without works is dead also. James 2:26</a:t>
            </a:r>
          </a:p>
        </p:txBody>
      </p:sp>
      <p:sp>
        <p:nvSpPr>
          <p:cNvPr id="2" name="Title 1"/>
          <p:cNvSpPr>
            <a:spLocks noGrp="1"/>
          </p:cNvSpPr>
          <p:nvPr>
            <p:ph type="title"/>
          </p:nvPr>
        </p:nvSpPr>
        <p:spPr/>
        <p:txBody>
          <a:bodyPr/>
          <a:lstStyle/>
          <a:p>
            <a:r>
              <a:rPr lang="en-US" dirty="0"/>
              <a:t>Serving God Intentionally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1799</TotalTime>
  <Words>1042</Words>
  <Application>Microsoft Office PowerPoint</Application>
  <PresentationFormat>On-screen Show (4:3)</PresentationFormat>
  <Paragraphs>85</Paragraphs>
  <Slides>6</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Calibri</vt:lpstr>
      <vt:lpstr>Lucida Sans Unicode</vt:lpstr>
      <vt:lpstr>Verdana</vt:lpstr>
      <vt:lpstr>Wingdings 2</vt:lpstr>
      <vt:lpstr>Wingdings 3</vt:lpstr>
      <vt:lpstr>Concourse</vt:lpstr>
      <vt:lpstr>Do The Right Thing In 2017 </vt:lpstr>
      <vt:lpstr>PowerPoint Presentation</vt:lpstr>
      <vt:lpstr>Knowing God Intimately </vt:lpstr>
      <vt:lpstr>The Work of Salvation</vt:lpstr>
      <vt:lpstr>Walk Closer </vt:lpstr>
      <vt:lpstr>Serving God Intentionally  </vt:lpstr>
    </vt:vector>
  </TitlesOfParts>
  <Company>U.S. Air Force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The Right Thing In 2017</dc:title>
  <dc:creator>DeWayne Thomas</dc:creator>
  <cp:lastModifiedBy>Terasita Roy</cp:lastModifiedBy>
  <cp:revision>17</cp:revision>
  <dcterms:created xsi:type="dcterms:W3CDTF">2017-01-01T14:46:27Z</dcterms:created>
  <dcterms:modified xsi:type="dcterms:W3CDTF">2017-01-29T20:48:20Z</dcterms:modified>
</cp:coreProperties>
</file>